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Roboto Slab"/>
      <p:regular r:id="rId11"/>
      <p:bold r:id="rId12"/>
    </p:embeddedFon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RobotoSlab-regular.fntdata"/><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font" Target="fonts/RobotoSlab-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3c68b6b3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3c68b6b3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3c68b6b35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3c68b6b350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3c68b6b35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3c68b6b35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3c68b6b35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3c68b6b35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3c68b6b35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3c68b6b35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globalsources.com/Fluid-level/Hot-Sale-Electronics-Water-Sensor-1209535495p.htm" TargetMode="External"/><Relationship Id="rId4" Type="http://schemas.openxmlformats.org/officeDocument/2006/relationships/hyperlink" Target="https://www.globalsources.com/Fluid-level/Hot-Sale-Electronics-Water-Sensor-1209535495p.htm" TargetMode="External"/><Relationship Id="rId5" Type="http://schemas.openxmlformats.org/officeDocument/2006/relationships/hyperlink" Target="https://www.polycase.com/zh-141206#ZH-141206-08" TargetMode="External"/><Relationship Id="rId6" Type="http://schemas.openxmlformats.org/officeDocument/2006/relationships/hyperlink" Target="https://www.polycase.com/zh-141206#ZH-141206-08" TargetMode="External"/><Relationship Id="rId7"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2" name="Shape 62"/>
        <p:cNvGrpSpPr/>
        <p:nvPr/>
      </p:nvGrpSpPr>
      <p:grpSpPr>
        <a:xfrm>
          <a:off x="0" y="0"/>
          <a:ext cx="0" cy="0"/>
          <a:chOff x="0" y="0"/>
          <a:chExt cx="0" cy="0"/>
        </a:xfrm>
      </p:grpSpPr>
      <p:sp>
        <p:nvSpPr>
          <p:cNvPr id="63" name="Google Shape;63;p13"/>
          <p:cNvSpPr txBox="1"/>
          <p:nvPr>
            <p:ph type="ctrTitle"/>
          </p:nvPr>
        </p:nvSpPr>
        <p:spPr>
          <a:xfrm>
            <a:off x="115550" y="2014575"/>
            <a:ext cx="4620000" cy="102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3220">
                <a:latin typeface="Roboto"/>
                <a:ea typeface="Roboto"/>
                <a:cs typeface="Roboto"/>
                <a:sym typeface="Roboto"/>
              </a:rPr>
              <a:t>Reeflex: Underwater Leak Detection System</a:t>
            </a:r>
            <a:endParaRPr sz="3580"/>
          </a:p>
        </p:txBody>
      </p:sp>
      <p:sp>
        <p:nvSpPr>
          <p:cNvPr id="64" name="Google Shape;64;p13"/>
          <p:cNvSpPr txBox="1"/>
          <p:nvPr>
            <p:ph idx="1" type="subTitle"/>
          </p:nvPr>
        </p:nvSpPr>
        <p:spPr>
          <a:xfrm>
            <a:off x="145850" y="3306475"/>
            <a:ext cx="45594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Omar Nayfeh</a:t>
            </a:r>
            <a:endParaRPr>
              <a:solidFill>
                <a:schemeClr val="dk1"/>
              </a:solidFill>
            </a:endParaRPr>
          </a:p>
        </p:txBody>
      </p:sp>
      <p:pic>
        <p:nvPicPr>
          <p:cNvPr id="65" name="Google Shape;65;p13"/>
          <p:cNvPicPr preferRelativeResize="0"/>
          <p:nvPr/>
        </p:nvPicPr>
        <p:blipFill>
          <a:blip r:embed="rId3">
            <a:alphaModFix/>
          </a:blip>
          <a:stretch>
            <a:fillRect/>
          </a:stretch>
        </p:blipFill>
        <p:spPr>
          <a:xfrm>
            <a:off x="4572000" y="0"/>
            <a:ext cx="4619976"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261475" y="2326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500"/>
              <a:t>Introduction</a:t>
            </a:r>
            <a:endParaRPr sz="2500"/>
          </a:p>
        </p:txBody>
      </p:sp>
      <p:sp>
        <p:nvSpPr>
          <p:cNvPr id="71" name="Google Shape;71;p14"/>
          <p:cNvSpPr txBox="1"/>
          <p:nvPr>
            <p:ph idx="1" type="body"/>
          </p:nvPr>
        </p:nvSpPr>
        <p:spPr>
          <a:xfrm>
            <a:off x="67550" y="918725"/>
            <a:ext cx="37239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SzPts val="275"/>
              <a:buNone/>
            </a:pPr>
            <a:r>
              <a:rPr b="1" lang="en" sz="1000"/>
              <a:t>Goal</a:t>
            </a:r>
            <a:endParaRPr b="1" sz="1000">
              <a:solidFill>
                <a:schemeClr val="dk1"/>
              </a:solidFill>
            </a:endParaRPr>
          </a:p>
          <a:p>
            <a:pPr indent="0" lvl="0" marL="457200" rtl="0" algn="l">
              <a:lnSpc>
                <a:spcPct val="95000"/>
              </a:lnSpc>
              <a:spcBef>
                <a:spcPts val="1200"/>
              </a:spcBef>
              <a:spcAft>
                <a:spcPts val="0"/>
              </a:spcAft>
              <a:buNone/>
            </a:pPr>
            <a:r>
              <a:rPr lang="en" sz="1000"/>
              <a:t>Design an IOT system that can detect a water leak in an underwater electronics box and immediately notify the user</a:t>
            </a:r>
            <a:endParaRPr sz="1000">
              <a:solidFill>
                <a:schemeClr val="dk1"/>
              </a:solidFill>
            </a:endParaRPr>
          </a:p>
          <a:p>
            <a:pPr indent="0" lvl="0" marL="0" rtl="0" algn="l">
              <a:lnSpc>
                <a:spcPct val="95000"/>
              </a:lnSpc>
              <a:spcBef>
                <a:spcPts val="1400"/>
              </a:spcBef>
              <a:spcAft>
                <a:spcPts val="0"/>
              </a:spcAft>
              <a:buSzPts val="275"/>
              <a:buNone/>
            </a:pPr>
            <a:r>
              <a:rPr b="1" lang="en" sz="1000">
                <a:solidFill>
                  <a:schemeClr val="dk1"/>
                </a:solidFill>
              </a:rPr>
              <a:t>Motivation Behind the Project</a:t>
            </a:r>
            <a:endParaRPr b="1" sz="1000">
              <a:solidFill>
                <a:schemeClr val="dk1"/>
              </a:solidFill>
            </a:endParaRPr>
          </a:p>
          <a:p>
            <a:pPr indent="-292100" lvl="0" marL="457200" rtl="0" algn="l">
              <a:lnSpc>
                <a:spcPct val="95000"/>
              </a:lnSpc>
              <a:spcBef>
                <a:spcPts val="1200"/>
              </a:spcBef>
              <a:spcAft>
                <a:spcPts val="0"/>
              </a:spcAft>
              <a:buClr>
                <a:schemeClr val="dk1"/>
              </a:buClr>
              <a:buSzPts val="1000"/>
              <a:buChar char="●"/>
            </a:pPr>
            <a:r>
              <a:rPr lang="en" sz="1000">
                <a:solidFill>
                  <a:schemeClr val="dk1"/>
                </a:solidFill>
              </a:rPr>
              <a:t>REEFLEX ROV is designed to be submerged underwater for several hours</a:t>
            </a:r>
            <a:endParaRPr sz="1000">
              <a:solidFill>
                <a:schemeClr val="dk1"/>
              </a:solidFill>
            </a:endParaRPr>
          </a:p>
          <a:p>
            <a:pPr indent="-292100" lvl="0" marL="457200" rtl="0" algn="l">
              <a:lnSpc>
                <a:spcPct val="95000"/>
              </a:lnSpc>
              <a:spcBef>
                <a:spcPts val="0"/>
              </a:spcBef>
              <a:spcAft>
                <a:spcPts val="0"/>
              </a:spcAft>
              <a:buClr>
                <a:schemeClr val="dk1"/>
              </a:buClr>
              <a:buSzPts val="1000"/>
              <a:buChar char="●"/>
            </a:pPr>
            <a:r>
              <a:rPr lang="en" sz="1000">
                <a:solidFill>
                  <a:schemeClr val="dk1"/>
                </a:solidFill>
              </a:rPr>
              <a:t>The watertight container houses </a:t>
            </a:r>
            <a:r>
              <a:rPr lang="en" sz="1000">
                <a:solidFill>
                  <a:schemeClr val="dk1"/>
                </a:solidFill>
              </a:rPr>
              <a:t>components that are essential toward functionality</a:t>
            </a:r>
            <a:endParaRPr sz="1000">
              <a:solidFill>
                <a:schemeClr val="dk1"/>
              </a:solidFill>
            </a:endParaRPr>
          </a:p>
          <a:p>
            <a:pPr indent="-292100" lvl="0" marL="457200" rtl="0" algn="l">
              <a:lnSpc>
                <a:spcPct val="95000"/>
              </a:lnSpc>
              <a:spcBef>
                <a:spcPts val="0"/>
              </a:spcBef>
              <a:spcAft>
                <a:spcPts val="0"/>
              </a:spcAft>
              <a:buClr>
                <a:schemeClr val="dk1"/>
              </a:buClr>
              <a:buSzPts val="1000"/>
              <a:buChar char="●"/>
            </a:pPr>
            <a:r>
              <a:rPr lang="en" sz="1000"/>
              <a:t>Watertight s</a:t>
            </a:r>
            <a:r>
              <a:rPr lang="en" sz="1000">
                <a:solidFill>
                  <a:schemeClr val="dk1"/>
                </a:solidFill>
              </a:rPr>
              <a:t>eals are far from perfect, especially given the </a:t>
            </a:r>
            <a:r>
              <a:rPr lang="en" sz="1000">
                <a:solidFill>
                  <a:schemeClr val="dk1"/>
                </a:solidFill>
              </a:rPr>
              <a:t>influx</a:t>
            </a:r>
            <a:r>
              <a:rPr lang="en" sz="1000">
                <a:solidFill>
                  <a:schemeClr val="dk1"/>
                </a:solidFill>
              </a:rPr>
              <a:t> of wires in and out of the container</a:t>
            </a:r>
            <a:endParaRPr sz="1000">
              <a:solidFill>
                <a:schemeClr val="dk1"/>
              </a:solidFill>
            </a:endParaRPr>
          </a:p>
          <a:p>
            <a:pPr indent="-292100" lvl="0" marL="457200" rtl="0" algn="l">
              <a:lnSpc>
                <a:spcPct val="95000"/>
              </a:lnSpc>
              <a:spcBef>
                <a:spcPts val="0"/>
              </a:spcBef>
              <a:spcAft>
                <a:spcPts val="0"/>
              </a:spcAft>
              <a:buClr>
                <a:schemeClr val="dk1"/>
              </a:buClr>
              <a:buSzPts val="1000"/>
              <a:buChar char="●"/>
            </a:pPr>
            <a:r>
              <a:rPr lang="en" sz="1000">
                <a:solidFill>
                  <a:schemeClr val="dk1"/>
                </a:solidFill>
              </a:rPr>
              <a:t>The project will be </a:t>
            </a:r>
            <a:r>
              <a:rPr lang="en" sz="1000">
                <a:solidFill>
                  <a:schemeClr val="dk1"/>
                </a:solidFill>
              </a:rPr>
              <a:t>specifically configured for Capstone but could be utilized as a stand alone product</a:t>
            </a:r>
            <a:endParaRPr sz="1000">
              <a:solidFill>
                <a:schemeClr val="dk1"/>
              </a:solidFill>
            </a:endParaRPr>
          </a:p>
          <a:p>
            <a:pPr indent="0" lvl="0" marL="0" rtl="0" algn="l">
              <a:lnSpc>
                <a:spcPct val="95000"/>
              </a:lnSpc>
              <a:spcBef>
                <a:spcPts val="1400"/>
              </a:spcBef>
              <a:spcAft>
                <a:spcPts val="0"/>
              </a:spcAft>
              <a:buSzPts val="275"/>
              <a:buNone/>
            </a:pPr>
            <a:r>
              <a:rPr b="1" lang="en" sz="1000">
                <a:solidFill>
                  <a:schemeClr val="dk1"/>
                </a:solidFill>
              </a:rPr>
              <a:t>Task Breakdown</a:t>
            </a:r>
            <a:endParaRPr sz="1000">
              <a:solidFill>
                <a:schemeClr val="dk1"/>
              </a:solidFill>
            </a:endParaRPr>
          </a:p>
          <a:p>
            <a:pPr indent="-292100" lvl="0" marL="457200" rtl="0" algn="l">
              <a:lnSpc>
                <a:spcPct val="95000"/>
              </a:lnSpc>
              <a:spcBef>
                <a:spcPts val="1200"/>
              </a:spcBef>
              <a:spcAft>
                <a:spcPts val="0"/>
              </a:spcAft>
              <a:buClr>
                <a:schemeClr val="dk1"/>
              </a:buClr>
              <a:buSzPts val="1000"/>
              <a:buChar char="●"/>
            </a:pPr>
            <a:r>
              <a:rPr lang="en" sz="1000">
                <a:solidFill>
                  <a:schemeClr val="dk1"/>
                </a:solidFill>
              </a:rPr>
              <a:t>Identify and acquire needed sensor(s)</a:t>
            </a:r>
            <a:endParaRPr sz="1000">
              <a:solidFill>
                <a:schemeClr val="dk1"/>
              </a:solidFill>
            </a:endParaRPr>
          </a:p>
          <a:p>
            <a:pPr indent="-292100" lvl="0" marL="457200" rtl="0" algn="l">
              <a:lnSpc>
                <a:spcPct val="95000"/>
              </a:lnSpc>
              <a:spcBef>
                <a:spcPts val="0"/>
              </a:spcBef>
              <a:spcAft>
                <a:spcPts val="0"/>
              </a:spcAft>
              <a:buClr>
                <a:schemeClr val="dk1"/>
              </a:buClr>
              <a:buSzPts val="1000"/>
              <a:buChar char="●"/>
            </a:pPr>
            <a:r>
              <a:rPr lang="en" sz="1000">
                <a:solidFill>
                  <a:schemeClr val="dk1"/>
                </a:solidFill>
              </a:rPr>
              <a:t>Write a program that will be able to sense a water leak and notify the user</a:t>
            </a:r>
            <a:endParaRPr sz="1000">
              <a:solidFill>
                <a:schemeClr val="dk1"/>
              </a:solidFill>
            </a:endParaRPr>
          </a:p>
          <a:p>
            <a:pPr indent="-285078" lvl="0" marL="457200" rtl="0" algn="l">
              <a:lnSpc>
                <a:spcPct val="95000"/>
              </a:lnSpc>
              <a:spcBef>
                <a:spcPts val="0"/>
              </a:spcBef>
              <a:spcAft>
                <a:spcPts val="0"/>
              </a:spcAft>
              <a:buClr>
                <a:schemeClr val="dk1"/>
              </a:buClr>
              <a:buSzPts val="889"/>
              <a:buChar char="●"/>
            </a:pPr>
            <a:r>
              <a:rPr lang="en" sz="1000">
                <a:solidFill>
                  <a:schemeClr val="dk1"/>
                </a:solidFill>
              </a:rPr>
              <a:t>Optimize sensor placement and configuration within available</a:t>
            </a:r>
            <a:r>
              <a:rPr lang="en" sz="889">
                <a:solidFill>
                  <a:schemeClr val="dk1"/>
                </a:solidFill>
              </a:rPr>
              <a:t> space</a:t>
            </a:r>
            <a:endParaRPr sz="889">
              <a:solidFill>
                <a:schemeClr val="dk1"/>
              </a:solidFill>
            </a:endParaRPr>
          </a:p>
          <a:p>
            <a:pPr indent="0" lvl="0" marL="0" rtl="0" algn="l">
              <a:lnSpc>
                <a:spcPct val="95000"/>
              </a:lnSpc>
              <a:spcBef>
                <a:spcPts val="1200"/>
              </a:spcBef>
              <a:spcAft>
                <a:spcPts val="1200"/>
              </a:spcAft>
              <a:buSzPts val="275"/>
              <a:buNone/>
            </a:pPr>
            <a:r>
              <a:t/>
            </a:r>
            <a:endParaRPr sz="450"/>
          </a:p>
        </p:txBody>
      </p:sp>
      <p:sp>
        <p:nvSpPr>
          <p:cNvPr id="72" name="Google Shape;72;p14"/>
          <p:cNvSpPr txBox="1"/>
          <p:nvPr/>
        </p:nvSpPr>
        <p:spPr>
          <a:xfrm>
            <a:off x="4017825" y="950675"/>
            <a:ext cx="2159100" cy="3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Hardware</a:t>
            </a:r>
            <a:endParaRPr b="1" sz="1000">
              <a:solidFill>
                <a:schemeClr val="dk1"/>
              </a:solidFill>
            </a:endParaRPr>
          </a:p>
          <a:p>
            <a:pPr indent="0" lvl="0" marL="0" rtl="0" algn="l">
              <a:spcBef>
                <a:spcPts val="0"/>
              </a:spcBef>
              <a:spcAft>
                <a:spcPts val="0"/>
              </a:spcAft>
              <a:buNone/>
            </a:pPr>
            <a:r>
              <a:t/>
            </a:r>
            <a:endParaRPr b="1" sz="1000">
              <a:solidFill>
                <a:schemeClr val="dk1"/>
              </a:solidFill>
            </a:endParaRPr>
          </a:p>
          <a:p>
            <a:pPr indent="0" lvl="0" marL="0" rtl="0" algn="l">
              <a:spcBef>
                <a:spcPts val="0"/>
              </a:spcBef>
              <a:spcAft>
                <a:spcPts val="0"/>
              </a:spcAft>
              <a:buNone/>
            </a:pPr>
            <a:r>
              <a:rPr lang="en" sz="1000">
                <a:solidFill>
                  <a:schemeClr val="dk1"/>
                </a:solidFill>
              </a:rPr>
              <a:t>Raspberry Pi: </a:t>
            </a:r>
            <a:endParaRPr sz="1000">
              <a:solidFill>
                <a:schemeClr val="dk1"/>
              </a:solidFill>
            </a:endParaRPr>
          </a:p>
          <a:p>
            <a:pPr indent="0" lvl="0" marL="0" rtl="0" algn="l">
              <a:spcBef>
                <a:spcPts val="0"/>
              </a:spcBef>
              <a:spcAft>
                <a:spcPts val="0"/>
              </a:spcAft>
              <a:buNone/>
            </a:pPr>
            <a:r>
              <a:rPr lang="en" sz="1000">
                <a:solidFill>
                  <a:schemeClr val="dk1"/>
                </a:solidFill>
              </a:rPr>
              <a:t>Model: 2018 Raspberry Pi 4 </a:t>
            </a:r>
            <a:endParaRPr sz="1000">
              <a:solidFill>
                <a:schemeClr val="dk1"/>
              </a:solidFill>
            </a:endParaRPr>
          </a:p>
          <a:p>
            <a:pPr indent="0" lvl="0" marL="0" rtl="0" algn="l">
              <a:spcBef>
                <a:spcPts val="0"/>
              </a:spcBef>
              <a:spcAft>
                <a:spcPts val="0"/>
              </a:spcAft>
              <a:buNone/>
            </a:pPr>
            <a:r>
              <a:rPr lang="en" sz="1000">
                <a:solidFill>
                  <a:schemeClr val="dk1"/>
                </a:solidFill>
              </a:rPr>
              <a:t>Model B</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Water Sensor: </a:t>
            </a:r>
            <a:endParaRPr sz="1000">
              <a:solidFill>
                <a:schemeClr val="dk1"/>
              </a:solidFill>
            </a:endParaRPr>
          </a:p>
          <a:p>
            <a:pPr indent="0" lvl="0" marL="0" rtl="0" algn="l">
              <a:spcBef>
                <a:spcPts val="0"/>
              </a:spcBef>
              <a:spcAft>
                <a:spcPts val="0"/>
              </a:spcAft>
              <a:buNone/>
            </a:pPr>
            <a:r>
              <a:rPr lang="en" sz="1000">
                <a:solidFill>
                  <a:schemeClr val="dk1"/>
                </a:solidFill>
              </a:rPr>
              <a:t>Model #: KZY3446</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Waterproof Container: </a:t>
            </a:r>
            <a:endParaRPr sz="1000">
              <a:solidFill>
                <a:schemeClr val="dk1"/>
              </a:solidFill>
            </a:endParaRPr>
          </a:p>
          <a:p>
            <a:pPr indent="0" lvl="0" marL="0" rtl="0" algn="l">
              <a:spcBef>
                <a:spcPts val="0"/>
              </a:spcBef>
              <a:spcAft>
                <a:spcPts val="0"/>
              </a:spcAft>
              <a:buNone/>
            </a:pPr>
            <a:r>
              <a:rPr lang="en" sz="1000">
                <a:solidFill>
                  <a:schemeClr val="dk1"/>
                </a:solidFill>
              </a:rPr>
              <a:t>Model#:ZQ-141206-93</a:t>
            </a:r>
            <a:endParaRPr sz="1000">
              <a:solidFill>
                <a:schemeClr val="dk1"/>
              </a:solidFill>
            </a:endParaRPr>
          </a:p>
        </p:txBody>
      </p:sp>
      <p:pic>
        <p:nvPicPr>
          <p:cNvPr id="73" name="Google Shape;73;p14"/>
          <p:cNvPicPr preferRelativeResize="0"/>
          <p:nvPr/>
        </p:nvPicPr>
        <p:blipFill rotWithShape="1">
          <a:blip r:embed="rId3">
            <a:alphaModFix/>
          </a:blip>
          <a:srcRect b="-7340" l="-4130" r="4130" t="7339"/>
          <a:stretch/>
        </p:blipFill>
        <p:spPr>
          <a:xfrm>
            <a:off x="6750650" y="2986825"/>
            <a:ext cx="2209600" cy="2209600"/>
          </a:xfrm>
          <a:prstGeom prst="rect">
            <a:avLst/>
          </a:prstGeom>
          <a:noFill/>
          <a:ln>
            <a:noFill/>
          </a:ln>
        </p:spPr>
      </p:pic>
      <p:pic>
        <p:nvPicPr>
          <p:cNvPr id="74" name="Google Shape;74;p14"/>
          <p:cNvPicPr preferRelativeResize="0"/>
          <p:nvPr/>
        </p:nvPicPr>
        <p:blipFill>
          <a:blip r:embed="rId4">
            <a:alphaModFix/>
          </a:blip>
          <a:stretch>
            <a:fillRect/>
          </a:stretch>
        </p:blipFill>
        <p:spPr>
          <a:xfrm>
            <a:off x="4245425" y="3270100"/>
            <a:ext cx="2463375" cy="1643050"/>
          </a:xfrm>
          <a:prstGeom prst="rect">
            <a:avLst/>
          </a:prstGeom>
          <a:noFill/>
          <a:ln>
            <a:noFill/>
          </a:ln>
        </p:spPr>
      </p:pic>
      <p:pic>
        <p:nvPicPr>
          <p:cNvPr id="75" name="Google Shape;75;p14"/>
          <p:cNvPicPr preferRelativeResize="0"/>
          <p:nvPr/>
        </p:nvPicPr>
        <p:blipFill>
          <a:blip r:embed="rId5">
            <a:alphaModFix/>
          </a:blip>
          <a:stretch>
            <a:fillRect/>
          </a:stretch>
        </p:blipFill>
        <p:spPr>
          <a:xfrm rot="-5400000">
            <a:off x="6461211" y="448989"/>
            <a:ext cx="1892725" cy="2832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3-Layer IOT Model</a:t>
            </a:r>
            <a:endParaRPr/>
          </a:p>
        </p:txBody>
      </p:sp>
      <p:pic>
        <p:nvPicPr>
          <p:cNvPr id="81" name="Google Shape;81;p15"/>
          <p:cNvPicPr preferRelativeResize="0"/>
          <p:nvPr/>
        </p:nvPicPr>
        <p:blipFill>
          <a:blip r:embed="rId3">
            <a:alphaModFix/>
          </a:blip>
          <a:stretch>
            <a:fillRect/>
          </a:stretch>
        </p:blipFill>
        <p:spPr>
          <a:xfrm>
            <a:off x="401823" y="1017727"/>
            <a:ext cx="3820225" cy="3930499"/>
          </a:xfrm>
          <a:prstGeom prst="rect">
            <a:avLst/>
          </a:prstGeom>
          <a:noFill/>
          <a:ln>
            <a:noFill/>
          </a:ln>
        </p:spPr>
      </p:pic>
      <p:sp>
        <p:nvSpPr>
          <p:cNvPr id="82" name="Google Shape;82;p15"/>
          <p:cNvSpPr/>
          <p:nvPr/>
        </p:nvSpPr>
        <p:spPr>
          <a:xfrm>
            <a:off x="5555525" y="3923875"/>
            <a:ext cx="3362400" cy="90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Water sensor fixed to container bottom surface</a:t>
            </a:r>
            <a:endParaRPr>
              <a:solidFill>
                <a:schemeClr val="dk1"/>
              </a:solidFill>
            </a:endParaRPr>
          </a:p>
        </p:txBody>
      </p:sp>
      <p:sp>
        <p:nvSpPr>
          <p:cNvPr id="83" name="Google Shape;83;p15"/>
          <p:cNvSpPr/>
          <p:nvPr/>
        </p:nvSpPr>
        <p:spPr>
          <a:xfrm>
            <a:off x="5555525" y="2594725"/>
            <a:ext cx="3362400" cy="90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Pi outputs sensor data via tethered ethernet connection</a:t>
            </a:r>
            <a:endParaRPr b="1">
              <a:solidFill>
                <a:schemeClr val="dk1"/>
              </a:solidFill>
            </a:endParaRPr>
          </a:p>
        </p:txBody>
      </p:sp>
      <p:sp>
        <p:nvSpPr>
          <p:cNvPr id="84" name="Google Shape;84;p15"/>
          <p:cNvSpPr/>
          <p:nvPr/>
        </p:nvSpPr>
        <p:spPr>
          <a:xfrm>
            <a:off x="5469900" y="1219613"/>
            <a:ext cx="3362400" cy="903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rPr>
              <a:t>Python Script sends an email as soon as water is detected</a:t>
            </a:r>
            <a:endParaRPr b="1">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387900" y="26407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Results and Conclusions</a:t>
            </a:r>
            <a:endParaRPr b="1"/>
          </a:p>
        </p:txBody>
      </p:sp>
      <p:sp>
        <p:nvSpPr>
          <p:cNvPr id="90" name="Google Shape;90;p16"/>
          <p:cNvSpPr txBox="1"/>
          <p:nvPr>
            <p:ph idx="1" type="body"/>
          </p:nvPr>
        </p:nvSpPr>
        <p:spPr>
          <a:xfrm>
            <a:off x="261125" y="950175"/>
            <a:ext cx="3197100" cy="34164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Clr>
                <a:schemeClr val="dk1"/>
              </a:buClr>
              <a:buSzPts val="1000"/>
              <a:buChar char="●"/>
            </a:pPr>
            <a:r>
              <a:rPr lang="en" sz="1000">
                <a:solidFill>
                  <a:schemeClr val="dk1"/>
                </a:solidFill>
              </a:rPr>
              <a:t>System detected </a:t>
            </a:r>
            <a:r>
              <a:rPr lang="en" sz="1000">
                <a:solidFill>
                  <a:schemeClr val="dk1"/>
                </a:solidFill>
              </a:rPr>
              <a:t>water and sent out an alert rapidly</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The water sensor is highly sensitive to even the smallest drops of water</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Testing was done on the waterproof box to optimize </a:t>
            </a:r>
            <a:r>
              <a:rPr lang="en" sz="1000">
                <a:solidFill>
                  <a:schemeClr val="dk1"/>
                </a:solidFill>
              </a:rPr>
              <a:t>placement</a:t>
            </a:r>
            <a:r>
              <a:rPr lang="en" sz="1000">
                <a:solidFill>
                  <a:schemeClr val="dk1"/>
                </a:solidFill>
              </a:rPr>
              <a:t> based on puddling and leak points (</a:t>
            </a:r>
            <a:r>
              <a:rPr lang="en" sz="1000"/>
              <a:t>surface was quite level)</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As tested, the project successfully did what it was tasked and exceeded expectations in detection</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With proper integration, the project could </a:t>
            </a:r>
            <a:r>
              <a:rPr lang="en" sz="1000">
                <a:solidFill>
                  <a:schemeClr val="dk1"/>
                </a:solidFill>
              </a:rPr>
              <a:t>potentially save hours of work and thousands of dollars</a:t>
            </a:r>
            <a:endParaRPr sz="1000">
              <a:solidFill>
                <a:schemeClr val="dk1"/>
              </a:solidFill>
            </a:endParaRPr>
          </a:p>
        </p:txBody>
      </p:sp>
      <p:pic>
        <p:nvPicPr>
          <p:cNvPr id="91" name="Google Shape;91;p16"/>
          <p:cNvPicPr preferRelativeResize="0"/>
          <p:nvPr/>
        </p:nvPicPr>
        <p:blipFill>
          <a:blip r:embed="rId3">
            <a:alphaModFix/>
          </a:blip>
          <a:stretch>
            <a:fillRect/>
          </a:stretch>
        </p:blipFill>
        <p:spPr>
          <a:xfrm>
            <a:off x="327325" y="3477375"/>
            <a:ext cx="3654768" cy="1480675"/>
          </a:xfrm>
          <a:prstGeom prst="rect">
            <a:avLst/>
          </a:prstGeom>
          <a:noFill/>
          <a:ln>
            <a:noFill/>
          </a:ln>
        </p:spPr>
      </p:pic>
      <p:pic>
        <p:nvPicPr>
          <p:cNvPr id="92" name="Google Shape;92;p16"/>
          <p:cNvPicPr preferRelativeResize="0"/>
          <p:nvPr/>
        </p:nvPicPr>
        <p:blipFill rotWithShape="1">
          <a:blip r:embed="rId4">
            <a:alphaModFix/>
          </a:blip>
          <a:srcRect b="0" l="-2987" r="-5649" t="0"/>
          <a:stretch/>
        </p:blipFill>
        <p:spPr>
          <a:xfrm rot="10800000">
            <a:off x="5377825" y="387074"/>
            <a:ext cx="2596200" cy="3183026"/>
          </a:xfrm>
          <a:prstGeom prst="rect">
            <a:avLst/>
          </a:prstGeom>
          <a:noFill/>
          <a:ln>
            <a:noFill/>
          </a:ln>
        </p:spPr>
      </p:pic>
      <p:sp>
        <p:nvSpPr>
          <p:cNvPr id="93" name="Google Shape;93;p16"/>
          <p:cNvSpPr txBox="1"/>
          <p:nvPr/>
        </p:nvSpPr>
        <p:spPr>
          <a:xfrm>
            <a:off x="5073013" y="3730238"/>
            <a:ext cx="3371100" cy="116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000">
                <a:solidFill>
                  <a:schemeClr val="dk1"/>
                </a:solidFill>
                <a:latin typeface="Roboto"/>
                <a:ea typeface="Roboto"/>
                <a:cs typeface="Roboto"/>
                <a:sym typeface="Roboto"/>
              </a:rPr>
              <a:t>Placement: a majority of c</a:t>
            </a:r>
            <a:r>
              <a:rPr lang="en" sz="1000">
                <a:solidFill>
                  <a:schemeClr val="dk1"/>
                </a:solidFill>
                <a:latin typeface="Roboto"/>
                <a:ea typeface="Roboto"/>
                <a:cs typeface="Roboto"/>
                <a:sym typeface="Roboto"/>
              </a:rPr>
              <a:t>ables will be leaving from the top section mainly due to battery placement. In the remaining space, electronics will be placed on shelves. The water sensor will be placed within the highlighted section flush with the surface of the bottom of the box.</a:t>
            </a:r>
            <a:r>
              <a:rPr lang="en" sz="850">
                <a:solidFill>
                  <a:schemeClr val="dk1"/>
                </a:solidFill>
                <a:latin typeface="Roboto"/>
                <a:ea typeface="Roboto"/>
                <a:cs typeface="Roboto"/>
                <a:sym typeface="Roboto"/>
              </a:rPr>
              <a:t> </a:t>
            </a:r>
            <a:endParaRPr sz="1800">
              <a:solidFill>
                <a:schemeClr val="dk2"/>
              </a:solidFill>
              <a:latin typeface="Roboto"/>
              <a:ea typeface="Roboto"/>
              <a:cs typeface="Roboto"/>
              <a:sym typeface="Roboto"/>
            </a:endParaRPr>
          </a:p>
        </p:txBody>
      </p:sp>
      <p:sp>
        <p:nvSpPr>
          <p:cNvPr id="94" name="Google Shape;94;p16"/>
          <p:cNvSpPr/>
          <p:nvPr/>
        </p:nvSpPr>
        <p:spPr>
          <a:xfrm>
            <a:off x="6119575" y="1222250"/>
            <a:ext cx="1112700" cy="3288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Final</a:t>
            </a:r>
            <a:r>
              <a:rPr b="1" lang="en"/>
              <a:t> Steps</a:t>
            </a:r>
            <a:endParaRPr b="1"/>
          </a:p>
        </p:txBody>
      </p:sp>
      <p:sp>
        <p:nvSpPr>
          <p:cNvPr id="100" name="Google Shape;100;p17"/>
          <p:cNvSpPr txBox="1"/>
          <p:nvPr>
            <p:ph idx="1" type="body"/>
          </p:nvPr>
        </p:nvSpPr>
        <p:spPr>
          <a:xfrm>
            <a:off x="387900" y="1377350"/>
            <a:ext cx="4176900" cy="2237100"/>
          </a:xfrm>
          <a:prstGeom prst="rect">
            <a:avLst/>
          </a:prstGeom>
        </p:spPr>
        <p:txBody>
          <a:bodyPr anchorCtr="0" anchor="t" bIns="91425" lIns="91425" spcFirstLastPara="1" rIns="91425" wrap="square" tIns="91425">
            <a:normAutofit/>
          </a:bodyPr>
          <a:lstStyle/>
          <a:p>
            <a:pPr indent="-295275" lvl="0" marL="457200" rtl="0" algn="l">
              <a:spcBef>
                <a:spcPts val="0"/>
              </a:spcBef>
              <a:spcAft>
                <a:spcPts val="0"/>
              </a:spcAft>
              <a:buClr>
                <a:schemeClr val="dk1"/>
              </a:buClr>
              <a:buSzPts val="1050"/>
              <a:buAutoNum type="arabicPeriod"/>
            </a:pPr>
            <a:r>
              <a:rPr lang="en" sz="1050">
                <a:solidFill>
                  <a:schemeClr val="dk1"/>
                </a:solidFill>
              </a:rPr>
              <a:t>Once all other electronics are fully integrated within electronics box, and all cables are finalized leading into and out of the box, placement of the water sensor can be finalized (3/20)</a:t>
            </a:r>
            <a:endParaRPr sz="1050">
              <a:solidFill>
                <a:schemeClr val="dk1"/>
              </a:solidFill>
            </a:endParaRPr>
          </a:p>
          <a:p>
            <a:pPr indent="-295275" lvl="0" marL="457200" rtl="0" algn="l">
              <a:spcBef>
                <a:spcPts val="0"/>
              </a:spcBef>
              <a:spcAft>
                <a:spcPts val="0"/>
              </a:spcAft>
              <a:buClr>
                <a:schemeClr val="dk1"/>
              </a:buClr>
              <a:buSzPts val="1050"/>
              <a:buAutoNum type="arabicPeriod"/>
            </a:pPr>
            <a:r>
              <a:rPr lang="en" sz="1050">
                <a:solidFill>
                  <a:schemeClr val="dk1"/>
                </a:solidFill>
              </a:rPr>
              <a:t>I am currently working under the assumption that we will have a raspberry pi for other computation on board, which could then easily integrate my project (3/20)</a:t>
            </a:r>
            <a:endParaRPr sz="1050">
              <a:solidFill>
                <a:schemeClr val="dk1"/>
              </a:solidFill>
            </a:endParaRPr>
          </a:p>
          <a:p>
            <a:pPr indent="-295275" lvl="0" marL="457200" rtl="0" algn="l">
              <a:spcBef>
                <a:spcPts val="0"/>
              </a:spcBef>
              <a:spcAft>
                <a:spcPts val="0"/>
              </a:spcAft>
              <a:buClr>
                <a:schemeClr val="dk1"/>
              </a:buClr>
              <a:buSzPts val="1050"/>
              <a:buAutoNum type="arabicPeriod"/>
            </a:pPr>
            <a:r>
              <a:rPr lang="en" sz="1050">
                <a:solidFill>
                  <a:schemeClr val="dk1"/>
                </a:solidFill>
              </a:rPr>
              <a:t>If not, a raspberry pi can </a:t>
            </a:r>
            <a:r>
              <a:rPr lang="en" sz="1050">
                <a:solidFill>
                  <a:schemeClr val="dk1"/>
                </a:solidFill>
              </a:rPr>
              <a:t>easily be added into the system, powered via the in-compartment battery connected to the internet via ethercat (3/25)</a:t>
            </a:r>
            <a:endParaRPr sz="1050">
              <a:solidFill>
                <a:schemeClr val="dk1"/>
              </a:solidFill>
            </a:endParaRPr>
          </a:p>
        </p:txBody>
      </p:sp>
      <p:sp>
        <p:nvSpPr>
          <p:cNvPr id="101" name="Google Shape;101;p17"/>
          <p:cNvSpPr txBox="1"/>
          <p:nvPr>
            <p:ph idx="1" type="body"/>
          </p:nvPr>
        </p:nvSpPr>
        <p:spPr>
          <a:xfrm>
            <a:off x="4690850" y="2962200"/>
            <a:ext cx="4260300" cy="210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850">
                <a:solidFill>
                  <a:schemeClr val="dk1"/>
                </a:solidFill>
              </a:rPr>
              <a:t>References:</a:t>
            </a:r>
            <a:r>
              <a:rPr lang="en" sz="850">
                <a:solidFill>
                  <a:schemeClr val="dk1"/>
                </a:solidFill>
              </a:rPr>
              <a:t> </a:t>
            </a:r>
            <a:endParaRPr sz="850">
              <a:solidFill>
                <a:schemeClr val="dk1"/>
              </a:solidFill>
            </a:endParaRPr>
          </a:p>
          <a:p>
            <a:pPr indent="0" lvl="0" marL="0" rtl="0" algn="l">
              <a:spcBef>
                <a:spcPts val="1200"/>
              </a:spcBef>
              <a:spcAft>
                <a:spcPts val="0"/>
              </a:spcAft>
              <a:buClr>
                <a:schemeClr val="dk1"/>
              </a:buClr>
              <a:buSzPts val="1100"/>
              <a:buFont typeface="Arial"/>
              <a:buNone/>
            </a:pPr>
            <a:r>
              <a:rPr lang="en" sz="850">
                <a:solidFill>
                  <a:schemeClr val="dk1"/>
                </a:solidFill>
              </a:rPr>
              <a:t>Bulusu, K. (2025). </a:t>
            </a:r>
            <a:r>
              <a:rPr i="1" lang="en" sz="850">
                <a:solidFill>
                  <a:schemeClr val="dk1"/>
                </a:solidFill>
              </a:rPr>
              <a:t>MAE 6291: Internet of Things for Engineers – Week 5 Lecture Slides</a:t>
            </a:r>
            <a:r>
              <a:rPr lang="en" sz="850">
                <a:solidFill>
                  <a:schemeClr val="dk1"/>
                </a:solidFill>
              </a:rPr>
              <a:t>. MAE Department.</a:t>
            </a:r>
            <a:endParaRPr sz="850">
              <a:solidFill>
                <a:schemeClr val="dk1"/>
              </a:solidFill>
            </a:endParaRPr>
          </a:p>
          <a:p>
            <a:pPr indent="0" lvl="0" marL="0" rtl="0" algn="l">
              <a:spcBef>
                <a:spcPts val="1200"/>
              </a:spcBef>
              <a:spcAft>
                <a:spcPts val="0"/>
              </a:spcAft>
              <a:buNone/>
            </a:pPr>
            <a:r>
              <a:rPr lang="en" sz="850">
                <a:solidFill>
                  <a:schemeClr val="dk1"/>
                </a:solidFill>
              </a:rPr>
              <a:t>Global Sources. (n.d.). </a:t>
            </a:r>
            <a:r>
              <a:rPr i="1" lang="en" sz="850">
                <a:solidFill>
                  <a:schemeClr val="dk1"/>
                </a:solidFill>
              </a:rPr>
              <a:t>Hot sale electronics water sensor</a:t>
            </a:r>
            <a:r>
              <a:rPr lang="en" sz="850">
                <a:solidFill>
                  <a:schemeClr val="dk1"/>
                </a:solidFill>
              </a:rPr>
              <a:t>. Retrieved March 4, 2025, from</a:t>
            </a:r>
            <a:r>
              <a:rPr lang="en" sz="850">
                <a:solidFill>
                  <a:schemeClr val="dk1"/>
                </a:solidFill>
                <a:uFill>
                  <a:noFill/>
                </a:uFill>
                <a:hlinkClick r:id="rId3">
                  <a:extLst>
                    <a:ext uri="{A12FA001-AC4F-418D-AE19-62706E023703}">
                      <ahyp:hlinkClr val="tx"/>
                    </a:ext>
                  </a:extLst>
                </a:hlinkClick>
              </a:rPr>
              <a:t> </a:t>
            </a:r>
            <a:r>
              <a:rPr lang="en" sz="850" u="sng">
                <a:solidFill>
                  <a:schemeClr val="dk1"/>
                </a:solidFill>
                <a:hlinkClick r:id="rId4">
                  <a:extLst>
                    <a:ext uri="{A12FA001-AC4F-418D-AE19-62706E023703}">
                      <ahyp:hlinkClr val="tx"/>
                    </a:ext>
                  </a:extLst>
                </a:hlinkClick>
              </a:rPr>
              <a:t>https://www.globalsources.com/Fluid-level/Hot-Sale-Electronics-Water-Sensor-1209535495p.htm</a:t>
            </a:r>
            <a:endParaRPr sz="850">
              <a:solidFill>
                <a:schemeClr val="dk1"/>
              </a:solidFill>
            </a:endParaRPr>
          </a:p>
          <a:p>
            <a:pPr indent="0" lvl="0" marL="0" rtl="0" algn="l">
              <a:spcBef>
                <a:spcPts val="1200"/>
              </a:spcBef>
              <a:spcAft>
                <a:spcPts val="1200"/>
              </a:spcAft>
              <a:buNone/>
            </a:pPr>
            <a:r>
              <a:rPr lang="en" sz="850">
                <a:solidFill>
                  <a:schemeClr val="dk1"/>
                </a:solidFill>
              </a:rPr>
              <a:t>Polycase. (n.d.). </a:t>
            </a:r>
            <a:r>
              <a:rPr i="1" lang="en" sz="850">
                <a:solidFill>
                  <a:schemeClr val="dk1"/>
                </a:solidFill>
              </a:rPr>
              <a:t>ZH-141206 enclosure</a:t>
            </a:r>
            <a:r>
              <a:rPr lang="en" sz="850">
                <a:solidFill>
                  <a:schemeClr val="dk1"/>
                </a:solidFill>
              </a:rPr>
              <a:t>. Retrieved March 4, 2025, from</a:t>
            </a:r>
            <a:r>
              <a:rPr lang="en" sz="850">
                <a:solidFill>
                  <a:schemeClr val="dk1"/>
                </a:solidFill>
                <a:uFill>
                  <a:noFill/>
                </a:uFill>
                <a:hlinkClick r:id="rId5">
                  <a:extLst>
                    <a:ext uri="{A12FA001-AC4F-418D-AE19-62706E023703}">
                      <ahyp:hlinkClr val="tx"/>
                    </a:ext>
                  </a:extLst>
                </a:hlinkClick>
              </a:rPr>
              <a:t> </a:t>
            </a:r>
            <a:r>
              <a:rPr lang="en" sz="850" u="sng">
                <a:solidFill>
                  <a:schemeClr val="dk1"/>
                </a:solidFill>
                <a:hlinkClick r:id="rId6">
                  <a:extLst>
                    <a:ext uri="{A12FA001-AC4F-418D-AE19-62706E023703}">
                      <ahyp:hlinkClr val="tx"/>
                    </a:ext>
                  </a:extLst>
                </a:hlinkClick>
              </a:rPr>
              <a:t>https://www.polycase.com/zh-141206#ZH-141206-08</a:t>
            </a:r>
            <a:endParaRPr sz="850">
              <a:solidFill>
                <a:schemeClr val="dk1"/>
              </a:solidFill>
            </a:endParaRPr>
          </a:p>
        </p:txBody>
      </p:sp>
      <p:pic>
        <p:nvPicPr>
          <p:cNvPr id="102" name="Google Shape;102;p17"/>
          <p:cNvPicPr preferRelativeResize="0"/>
          <p:nvPr/>
        </p:nvPicPr>
        <p:blipFill>
          <a:blip r:embed="rId7">
            <a:alphaModFix/>
          </a:blip>
          <a:stretch>
            <a:fillRect/>
          </a:stretch>
        </p:blipFill>
        <p:spPr>
          <a:xfrm>
            <a:off x="4758150" y="1320625"/>
            <a:ext cx="3291748" cy="1591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